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94" r:id="rId3"/>
    <p:sldId id="296" r:id="rId4"/>
    <p:sldId id="260" r:id="rId5"/>
    <p:sldId id="295" r:id="rId6"/>
    <p:sldId id="263" r:id="rId7"/>
    <p:sldId id="264" r:id="rId8"/>
    <p:sldId id="266" r:id="rId9"/>
    <p:sldId id="261" r:id="rId10"/>
    <p:sldId id="297" r:id="rId11"/>
    <p:sldId id="276" r:id="rId12"/>
    <p:sldId id="279" r:id="rId13"/>
    <p:sldId id="281" r:id="rId14"/>
    <p:sldId id="284" r:id="rId15"/>
    <p:sldId id="298" r:id="rId16"/>
    <p:sldId id="285" r:id="rId17"/>
    <p:sldId id="286" r:id="rId18"/>
    <p:sldId id="287" r:id="rId19"/>
    <p:sldId id="288" r:id="rId20"/>
    <p:sldId id="290" r:id="rId21"/>
    <p:sldId id="29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56" autoAdjust="0"/>
  </p:normalViewPr>
  <p:slideViewPr>
    <p:cSldViewPr snapToGrid="0" snapToObjects="1">
      <p:cViewPr varScale="1">
        <p:scale>
          <a:sx n="74" d="100"/>
          <a:sy n="74" d="100"/>
        </p:scale>
        <p:origin x="-86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BC7019-694C-1E44-94B9-FD8AEBFB0FD6}" type="datetimeFigureOut">
              <a:rPr lang="en-US" smtClean="0"/>
              <a:t>11/9/15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A398B6-730C-4341-8D3F-98848AFD71D4}" type="slidenum">
              <a:rPr lang="en-US" smtClean="0"/>
              <a:t>‹#›</a:t>
            </a:fld>
            <a:endParaRPr lang="en-US"/>
          </a:p>
        </p:txBody>
      </p:sp>
    </p:spTree>
    <p:extLst>
      <p:ext uri="{BB962C8B-B14F-4D97-AF65-F5344CB8AC3E}">
        <p14:creationId xmlns:p14="http://schemas.microsoft.com/office/powerpoint/2010/main" val="1431540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4</a:t>
            </a:fld>
            <a:endParaRPr lang="en-US"/>
          </a:p>
        </p:txBody>
      </p:sp>
    </p:spTree>
    <p:extLst>
      <p:ext uri="{BB962C8B-B14F-4D97-AF65-F5344CB8AC3E}">
        <p14:creationId xmlns:p14="http://schemas.microsoft.com/office/powerpoint/2010/main" val="1481776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 implications for a data video authoring tool for novices. </a:t>
            </a:r>
          </a:p>
          <a:p>
            <a:r>
              <a:rPr lang="en-US" b="1" dirty="0" smtClean="0"/>
              <a:t>Data Video Content </a:t>
            </a:r>
            <a:endParaRPr lang="en-US" dirty="0" smtClean="0"/>
          </a:p>
          <a:p>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17</a:t>
            </a:fld>
            <a:endParaRPr lang="en-US"/>
          </a:p>
        </p:txBody>
      </p:sp>
    </p:spTree>
    <p:extLst>
      <p:ext uri="{BB962C8B-B14F-4D97-AF65-F5344CB8AC3E}">
        <p14:creationId xmlns:p14="http://schemas.microsoft.com/office/powerpoint/2010/main" val="208776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Establisher </a:t>
            </a:r>
            <a:r>
              <a:rPr lang="en-US" dirty="0" smtClean="0"/>
              <a:t>(E): sequences that “provide referential information without engaging them in the actions or events of a narrative.” </a:t>
            </a:r>
          </a:p>
          <a:p>
            <a:r>
              <a:rPr lang="en-US" i="1" dirty="0" smtClean="0"/>
              <a:t>Initial </a:t>
            </a:r>
            <a:r>
              <a:rPr lang="en-US" dirty="0" smtClean="0"/>
              <a:t>(I): sequences that “set the action or event in motion.” </a:t>
            </a:r>
          </a:p>
          <a:p>
            <a:r>
              <a:rPr lang="en-US" i="1" dirty="0" smtClean="0"/>
              <a:t>Peak </a:t>
            </a:r>
            <a:r>
              <a:rPr lang="en-US" dirty="0" smtClean="0"/>
              <a:t>(P): sequences where “the most important things happen; the culmination of an event or the confluence of numerous events.” </a:t>
            </a:r>
          </a:p>
          <a:p>
            <a:r>
              <a:rPr lang="en-US" i="1" dirty="0" smtClean="0"/>
              <a:t>Release </a:t>
            </a:r>
            <a:r>
              <a:rPr lang="en-US" dirty="0" smtClean="0"/>
              <a:t>(R): sequences that show “the aftermath of the Peak.” </a:t>
            </a:r>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5</a:t>
            </a:fld>
            <a:endParaRPr lang="en-US"/>
          </a:p>
        </p:txBody>
      </p:sp>
    </p:spTree>
    <p:extLst>
      <p:ext uri="{BB962C8B-B14F-4D97-AF65-F5344CB8AC3E}">
        <p14:creationId xmlns:p14="http://schemas.microsoft.com/office/powerpoint/2010/main" val="111189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pattern we identified in 34% of the videos is the “E+I+PR+” pattern.</a:t>
            </a:r>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6</a:t>
            </a:fld>
            <a:endParaRPr lang="en-US"/>
          </a:p>
        </p:txBody>
      </p:sp>
    </p:spTree>
    <p:extLst>
      <p:ext uri="{BB962C8B-B14F-4D97-AF65-F5344CB8AC3E}">
        <p14:creationId xmlns:p14="http://schemas.microsoft.com/office/powerpoint/2010/main" val="395287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data video is 2.07 minutes long and follows the (EI+PR+) narrative structure pattern; the combination of voice narration, video footage, data visualizations, and attention cues provides a balanced video with a powerful story about our evolving relationship with media. The Establisher unit sets up the video indicating that the video is about “the power of video”, quickly transitioning to the Initial category that includes 4 units. The first 3 Initial units each include a new fact such as stats about the rising use of video. At the beginning of the forth Initial unit, the narrator asks “why video?” followed by footage of everyday people and by reflecting on the information already presented, builds the tension for the Peak unit that answers the question in one sentence. The Peak ends with drastic audio and animation effects to grab the viewer’s attention. The video then continues by presenting more facts that supports the answer given in the Peak. This is done through 4 Release units, all of which include data visualizations (i.e., bar, pie, line, and stacked charts, and a map). Animated charts, highlighting a single bar in the bar chart, and sequential change of the year range are amongst attention cues used within the data visualizations. The fifth and last unit in the Release includes a take away message which asks the viewers to create videos: “Show Us Something”. </a:t>
            </a:r>
            <a:endParaRPr lang="en-US" dirty="0" smtClean="0"/>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7</a:t>
            </a:fld>
            <a:endParaRPr lang="en-US"/>
          </a:p>
        </p:txBody>
      </p:sp>
    </p:spTree>
    <p:extLst>
      <p:ext uri="{BB962C8B-B14F-4D97-AF65-F5344CB8AC3E}">
        <p14:creationId xmlns:p14="http://schemas.microsoft.com/office/powerpoint/2010/main" val="402793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average duration of a data video was found to be 3 minutes (ranging from 1 to 7.5 minutes), </a:t>
            </a:r>
          </a:p>
          <a:p>
            <a:r>
              <a:rPr lang="en-US" dirty="0" smtClean="0"/>
              <a:t>the average number of data visualizations presented is six (ranging from 1 to 19 visualizations). </a:t>
            </a:r>
          </a:p>
          <a:p>
            <a:r>
              <a:rPr lang="en-US" dirty="0" smtClean="0"/>
              <a:t>On average, 48% of the total duration of a data video is dedicated to data visualizations. </a:t>
            </a:r>
          </a:p>
          <a:p>
            <a:r>
              <a:rPr lang="en-US" dirty="0" smtClean="0"/>
              <a:t>However, despite this high content dedicated to visualizations, 72% of the data videos tend to rely on only 5 different types of visualizations on average.</a:t>
            </a:r>
          </a:p>
          <a:p>
            <a:r>
              <a:rPr lang="en-US" dirty="0" smtClean="0"/>
              <a:t>The top three most commonly used attention cues were animation, appearing/disappearing, and highlighting.</a:t>
            </a:r>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9</a:t>
            </a:fld>
            <a:endParaRPr lang="en-US"/>
          </a:p>
        </p:txBody>
      </p:sp>
    </p:spTree>
    <p:extLst>
      <p:ext uri="{BB962C8B-B14F-4D97-AF65-F5344CB8AC3E}">
        <p14:creationId xmlns:p14="http://schemas.microsoft.com/office/powerpoint/2010/main" val="384572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data video professionals were hard to find thus they looked for professionals from other fields who created stories</a:t>
            </a:r>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11</a:t>
            </a:fld>
            <a:endParaRPr lang="en-US"/>
          </a:p>
        </p:txBody>
      </p:sp>
    </p:spTree>
    <p:extLst>
      <p:ext uri="{BB962C8B-B14F-4D97-AF65-F5344CB8AC3E}">
        <p14:creationId xmlns:p14="http://schemas.microsoft.com/office/powerpoint/2010/main" val="2700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panel features a video clip from William and Kate’s royal wedding and voice over stating that marriage rates were about 49% in 2012. The next panel features a video clip from Charles and Diana’s wedding, 20 years earlier with the voice overstating that marriage rates were 62% then. The third panel stars a bar chart, representing the trends in marriage rates over by different heights of wedding cakes. The fourth panel shows a cupcake representing the projected low rates 30 years from now. The final panel invites the viewer to turn this trend around, featuring an animation where cake layers are added below the cupcake.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experimenter instructed participants to build their story from the data given to them, not allowing them to search or make up new information. The experimenter also informed the participants that data visualizations were provided as examples only and they were encouraged to design or alter the visual representations to best fit their story. </a:t>
            </a:r>
            <a:endParaRPr lang="en-US" dirty="0" smtClean="0"/>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12</a:t>
            </a:fld>
            <a:endParaRPr lang="en-US"/>
          </a:p>
        </p:txBody>
      </p:sp>
    </p:spTree>
    <p:extLst>
      <p:ext uri="{BB962C8B-B14F-4D97-AF65-F5344CB8AC3E}">
        <p14:creationId xmlns:p14="http://schemas.microsoft.com/office/powerpoint/2010/main" val="310460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collected 10 storyboards and recorded over 24 hours of video from the eight storyboarding sessions we conducted.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 finished storyboards could be matched to narrative structure patterns we identified in study 1. For example, factual stories employed an EI+ narrative structure without any </a:t>
            </a:r>
            <a:r>
              <a:rPr lang="en-US" i="1" dirty="0" smtClean="0"/>
              <a:t>peak, </a:t>
            </a:r>
            <a:r>
              <a:rPr lang="en-US" dirty="0" smtClean="0"/>
              <a:t>but rather going over a subset of facts in order. In contrast, the storyboards building tension, or reflecting participants’ viewpoints featured a </a:t>
            </a:r>
            <a:r>
              <a:rPr lang="en-US" i="1" dirty="0" smtClean="0"/>
              <a:t>peak </a:t>
            </a:r>
            <a:r>
              <a:rPr lang="en-US" dirty="0" smtClean="0"/>
              <a:t>towards the second third of the storyboard, utilizing E+I+P, one of the most common narrative structure pattern.</a:t>
            </a:r>
          </a:p>
          <a:p>
            <a:r>
              <a:rPr lang="en-US" dirty="0" smtClean="0"/>
              <a:t>These are the 10 storyboards we collected and segmented into different structures</a:t>
            </a:r>
          </a:p>
          <a:p>
            <a:r>
              <a:rPr lang="en-US" dirty="0" smtClean="0"/>
              <a:t>Strategies to engage viewers</a:t>
            </a:r>
          </a:p>
          <a:p>
            <a:r>
              <a:rPr lang="en-US" dirty="0" smtClean="0"/>
              <a:t>the degree of personification of the story. Participants in 4 sessions explicitly discussed introducing recurrent human figures or topic-related recognizable objects (e.g., wedding ring or cake) to raise the degree of personification of the video and help the viewer relate to the message and project themselves in the video.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13</a:t>
            </a:fld>
            <a:endParaRPr lang="en-US"/>
          </a:p>
        </p:txBody>
      </p:sp>
    </p:spTree>
    <p:extLst>
      <p:ext uri="{BB962C8B-B14F-4D97-AF65-F5344CB8AC3E}">
        <p14:creationId xmlns:p14="http://schemas.microsoft.com/office/powerpoint/2010/main" val="1317987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 This process was closely coupled with the </a:t>
            </a:r>
            <a:r>
              <a:rPr lang="en-US" sz="1200" i="1" kern="1200" dirty="0" smtClean="0">
                <a:solidFill>
                  <a:schemeClr val="tx1"/>
                </a:solidFill>
                <a:effectLst/>
                <a:latin typeface="+mn-lt"/>
                <a:ea typeface="+mn-ea"/>
                <a:cs typeface="+mn-cs"/>
              </a:rPr>
              <a:t>read and interpret </a:t>
            </a:r>
            <a:r>
              <a:rPr lang="en-US" sz="1200" kern="1200" dirty="0" smtClean="0">
                <a:solidFill>
                  <a:schemeClr val="tx1"/>
                </a:solidFill>
                <a:effectLst/>
                <a:latin typeface="+mn-lt"/>
                <a:ea typeface="+mn-ea"/>
                <a:cs typeface="+mn-cs"/>
              </a:rPr>
              <a:t>process.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also interesting to note that a common criterion for selecting data visualizations was its complexity and the estimated low visual literacy of a broad audience.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8A398B6-730C-4341-8D3F-98848AFD71D4}" type="slidenum">
              <a:rPr lang="en-US" smtClean="0"/>
              <a:t>14</a:t>
            </a:fld>
            <a:endParaRPr lang="en-US"/>
          </a:p>
        </p:txBody>
      </p:sp>
    </p:spTree>
    <p:extLst>
      <p:ext uri="{BB962C8B-B14F-4D97-AF65-F5344CB8AC3E}">
        <p14:creationId xmlns:p14="http://schemas.microsoft.com/office/powerpoint/2010/main" val="188383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DFCD47-C3FB-E440-9736-98DB15344CC4}"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77536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DFCD47-C3FB-E440-9736-98DB15344CC4}"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353292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DFCD47-C3FB-E440-9736-98DB15344CC4}"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301281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DFCD47-C3FB-E440-9736-98DB15344CC4}"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185477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DFCD47-C3FB-E440-9736-98DB15344CC4}"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1417607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DFCD47-C3FB-E440-9736-98DB15344CC4}"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1996993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DFCD47-C3FB-E440-9736-98DB15344CC4}" type="datetimeFigureOut">
              <a:rPr lang="en-US" smtClean="0"/>
              <a:t>11/9/15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478176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DFCD47-C3FB-E440-9736-98DB15344CC4}" type="datetimeFigureOut">
              <a:rPr lang="en-US" smtClean="0"/>
              <a:t>11/9/15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22635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FCD47-C3FB-E440-9736-98DB15344CC4}" type="datetimeFigureOut">
              <a:rPr lang="en-US" smtClean="0"/>
              <a:t>11/9/15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23812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DFCD47-C3FB-E440-9736-98DB15344CC4}"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39274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DFCD47-C3FB-E440-9736-98DB15344CC4}"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05751-A060-6542-9DD0-15ACAAEE35F2}" type="slidenum">
              <a:rPr lang="en-US" smtClean="0"/>
              <a:t>‹#›</a:t>
            </a:fld>
            <a:endParaRPr lang="en-US"/>
          </a:p>
        </p:txBody>
      </p:sp>
    </p:spTree>
    <p:extLst>
      <p:ext uri="{BB962C8B-B14F-4D97-AF65-F5344CB8AC3E}">
        <p14:creationId xmlns:p14="http://schemas.microsoft.com/office/powerpoint/2010/main" val="1620337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FCD47-C3FB-E440-9736-98DB15344CC4}" type="datetimeFigureOut">
              <a:rPr lang="en-US" smtClean="0"/>
              <a:t>11/9/15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05751-A060-6542-9DD0-15ACAAEE35F2}" type="slidenum">
              <a:rPr lang="en-US" smtClean="0"/>
              <a:t>‹#›</a:t>
            </a:fld>
            <a:endParaRPr lang="en-US"/>
          </a:p>
        </p:txBody>
      </p:sp>
    </p:spTree>
    <p:extLst>
      <p:ext uri="{BB962C8B-B14F-4D97-AF65-F5344CB8AC3E}">
        <p14:creationId xmlns:p14="http://schemas.microsoft.com/office/powerpoint/2010/main" val="2757347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20887"/>
            <a:ext cx="7772400" cy="1470025"/>
          </a:xfrm>
        </p:spPr>
        <p:txBody>
          <a:bodyPr>
            <a:normAutofit fontScale="90000"/>
          </a:bodyPr>
          <a:lstStyle/>
          <a:p>
            <a:r>
              <a:rPr lang="en-US" b="1" dirty="0"/>
              <a:t>Understanding Data Videos: Looking at Narrative Visualization through the Cinematography Lens </a:t>
            </a:r>
            <a:endParaRPr lang="en-US" dirty="0"/>
          </a:p>
        </p:txBody>
      </p:sp>
      <p:sp>
        <p:nvSpPr>
          <p:cNvPr id="3" name="Subtitle 2"/>
          <p:cNvSpPr>
            <a:spLocks noGrp="1"/>
          </p:cNvSpPr>
          <p:nvPr>
            <p:ph type="subTitle" idx="1"/>
          </p:nvPr>
        </p:nvSpPr>
        <p:spPr>
          <a:xfrm>
            <a:off x="1371600" y="3037513"/>
            <a:ext cx="6400800" cy="2601287"/>
          </a:xfrm>
        </p:spPr>
        <p:txBody>
          <a:bodyPr>
            <a:normAutofit fontScale="62500" lnSpcReduction="20000"/>
          </a:bodyPr>
          <a:lstStyle/>
          <a:p>
            <a:r>
              <a:rPr lang="fr-FR" b="1" dirty="0" err="1"/>
              <a:t>Fereshteh</a:t>
            </a:r>
            <a:r>
              <a:rPr lang="fr-FR" b="1" dirty="0"/>
              <a:t> </a:t>
            </a:r>
            <a:r>
              <a:rPr lang="fr-FR" b="1" dirty="0" err="1" smtClean="0"/>
              <a:t>Amini</a:t>
            </a:r>
            <a:r>
              <a:rPr lang="fr-FR" b="1" dirty="0" smtClean="0"/>
              <a:t>, </a:t>
            </a:r>
            <a:r>
              <a:rPr lang="fr-FR" b="1" dirty="0"/>
              <a:t>Nathalie Henry </a:t>
            </a:r>
            <a:r>
              <a:rPr lang="fr-FR" b="1" dirty="0" smtClean="0"/>
              <a:t>Riche, </a:t>
            </a:r>
            <a:r>
              <a:rPr lang="fr-FR" b="1" dirty="0" err="1"/>
              <a:t>Bongshin</a:t>
            </a:r>
            <a:r>
              <a:rPr lang="fr-FR" b="1" dirty="0"/>
              <a:t> </a:t>
            </a:r>
            <a:r>
              <a:rPr lang="fr-FR" b="1" dirty="0" smtClean="0"/>
              <a:t>Lee, </a:t>
            </a:r>
            <a:r>
              <a:rPr lang="fr-FR" b="1" dirty="0"/>
              <a:t>Christophe </a:t>
            </a:r>
            <a:r>
              <a:rPr lang="fr-FR" b="1" dirty="0" smtClean="0"/>
              <a:t>Hurter, </a:t>
            </a:r>
            <a:r>
              <a:rPr lang="fr-FR" b="1" dirty="0" err="1"/>
              <a:t>Pourang</a:t>
            </a:r>
            <a:r>
              <a:rPr lang="fr-FR" b="1" dirty="0"/>
              <a:t> </a:t>
            </a:r>
            <a:r>
              <a:rPr lang="fr-FR" b="1" dirty="0" err="1" smtClean="0"/>
              <a:t>Irani</a:t>
            </a:r>
            <a:r>
              <a:rPr lang="fr-FR" b="1" dirty="0" smtClean="0"/>
              <a:t> </a:t>
            </a:r>
            <a:endParaRPr lang="fr-FR" dirty="0" smtClean="0"/>
          </a:p>
          <a:p>
            <a:endParaRPr lang="en-US" dirty="0" smtClean="0"/>
          </a:p>
          <a:p>
            <a:r>
              <a:rPr lang="en-US" dirty="0" smtClean="0"/>
              <a:t>By-</a:t>
            </a:r>
          </a:p>
          <a:p>
            <a:r>
              <a:rPr lang="en-US" dirty="0" smtClean="0"/>
              <a:t>Mukul </a:t>
            </a:r>
            <a:r>
              <a:rPr lang="en-US" dirty="0" err="1" smtClean="0"/>
              <a:t>Agarwal</a:t>
            </a:r>
            <a:endParaRPr lang="en-US" dirty="0" smtClean="0"/>
          </a:p>
          <a:p>
            <a:r>
              <a:rPr lang="en-US" dirty="0" smtClean="0"/>
              <a:t>MS in Human Computer Interaction</a:t>
            </a:r>
          </a:p>
          <a:p>
            <a:r>
              <a:rPr lang="en-US" dirty="0" smtClean="0"/>
              <a:t>University of Maryland College Park</a:t>
            </a:r>
          </a:p>
          <a:p>
            <a:r>
              <a:rPr lang="en-US" dirty="0" smtClean="0"/>
              <a:t>Email: mukulagarwal7@gmail.com</a:t>
            </a:r>
            <a:endParaRPr lang="en-US" dirty="0"/>
          </a:p>
        </p:txBody>
      </p:sp>
    </p:spTree>
    <p:extLst>
      <p:ext uri="{BB962C8B-B14F-4D97-AF65-F5344CB8AC3E}">
        <p14:creationId xmlns:p14="http://schemas.microsoft.com/office/powerpoint/2010/main" val="10369419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400" b="1" dirty="0" smtClean="0"/>
          </a:p>
          <a:p>
            <a:pPr marL="0" indent="0" algn="ctr">
              <a:buNone/>
            </a:pPr>
            <a:r>
              <a:rPr lang="en-US" sz="4400" b="1" dirty="0" smtClean="0"/>
              <a:t>Part 2</a:t>
            </a:r>
          </a:p>
          <a:p>
            <a:pPr marL="0" indent="0" algn="ctr">
              <a:buNone/>
            </a:pPr>
            <a:r>
              <a:rPr lang="en-US" sz="4400" b="1" dirty="0" smtClean="0"/>
              <a:t> ANALYSIS OF STORYBOARDING PROCESS </a:t>
            </a:r>
            <a:endParaRPr lang="en-US" sz="4400" dirty="0"/>
          </a:p>
        </p:txBody>
      </p:sp>
    </p:spTree>
    <p:extLst>
      <p:ext uri="{BB962C8B-B14F-4D97-AF65-F5344CB8AC3E}">
        <p14:creationId xmlns:p14="http://schemas.microsoft.com/office/powerpoint/2010/main" val="35857934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Methodology</a:t>
            </a:r>
            <a:endParaRPr lang="en-US" i="1"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A</a:t>
            </a:r>
            <a:r>
              <a:rPr lang="en-US" dirty="0" smtClean="0"/>
              <a:t> series of workshops were designed to observe how professional storytellers create data video storyboards. </a:t>
            </a:r>
          </a:p>
          <a:p>
            <a:r>
              <a:rPr lang="en-US" dirty="0" smtClean="0"/>
              <a:t>13 experienced storytellers (5 female and 8 male)</a:t>
            </a:r>
          </a:p>
          <a:p>
            <a:r>
              <a:rPr lang="en-US" dirty="0"/>
              <a:t>F</a:t>
            </a:r>
            <a:r>
              <a:rPr lang="en-US" dirty="0" smtClean="0"/>
              <a:t>ive sessions with pairs having the same background and three sessions with a single participant. </a:t>
            </a:r>
          </a:p>
          <a:p>
            <a:r>
              <a:rPr lang="en-US" dirty="0"/>
              <a:t>P</a:t>
            </a:r>
            <a:r>
              <a:rPr lang="en-US" dirty="0" smtClean="0"/>
              <a:t>articipants were provided with a set of facts and visualizations to select from and create a data video storyboard. </a:t>
            </a:r>
          </a:p>
          <a:p>
            <a:r>
              <a:rPr lang="en-US" dirty="0" smtClean="0"/>
              <a:t>Data of general interest on marriage and divorce was provided.</a:t>
            </a:r>
          </a:p>
          <a:p>
            <a:endParaRPr lang="en-US" dirty="0" smtClean="0"/>
          </a:p>
          <a:p>
            <a:endParaRPr lang="en-US" dirty="0"/>
          </a:p>
        </p:txBody>
      </p:sp>
    </p:spTree>
    <p:extLst>
      <p:ext uri="{BB962C8B-B14F-4D97-AF65-F5344CB8AC3E}">
        <p14:creationId xmlns:p14="http://schemas.microsoft.com/office/powerpoint/2010/main" val="34017047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894"/>
            <a:ext cx="8229600" cy="1143000"/>
          </a:xfrm>
        </p:spPr>
        <p:txBody>
          <a:bodyPr/>
          <a:lstStyle/>
          <a:p>
            <a:r>
              <a:rPr lang="en-US" i="1" dirty="0" smtClean="0"/>
              <a:t>Procedure</a:t>
            </a:r>
            <a:endParaRPr lang="en-US" dirty="0"/>
          </a:p>
        </p:txBody>
      </p:sp>
      <p:pic>
        <p:nvPicPr>
          <p:cNvPr id="4" name="Content Placeholder 3" descr="Screen Shot 2015-11-09 at 11.03.28 AM.png"/>
          <p:cNvPicPr>
            <a:picLocks noGrp="1" noChangeAspect="1"/>
          </p:cNvPicPr>
          <p:nvPr>
            <p:ph idx="1"/>
          </p:nvPr>
        </p:nvPicPr>
        <p:blipFill>
          <a:blip r:embed="rId3">
            <a:extLst>
              <a:ext uri="{28A0092B-C50C-407E-A947-70E740481C1C}">
                <a14:useLocalDpi xmlns:a14="http://schemas.microsoft.com/office/drawing/2010/main" val="0"/>
              </a:ext>
            </a:extLst>
          </a:blip>
          <a:srcRect t="-90860" b="-90860"/>
          <a:stretch>
            <a:fillRect/>
          </a:stretch>
        </p:blipFill>
        <p:spPr>
          <a:xfrm>
            <a:off x="703715" y="1657894"/>
            <a:ext cx="7740862" cy="4255605"/>
          </a:xfrm>
        </p:spPr>
      </p:pic>
      <p:sp>
        <p:nvSpPr>
          <p:cNvPr id="5" name="TextBox 4"/>
          <p:cNvSpPr txBox="1"/>
          <p:nvPr/>
        </p:nvSpPr>
        <p:spPr>
          <a:xfrm>
            <a:off x="892516" y="1840455"/>
            <a:ext cx="7363259" cy="923330"/>
          </a:xfrm>
          <a:prstGeom prst="rect">
            <a:avLst/>
          </a:prstGeom>
          <a:noFill/>
        </p:spPr>
        <p:txBody>
          <a:bodyPr wrap="square" rtlCol="0">
            <a:spAutoFit/>
          </a:bodyPr>
          <a:lstStyle/>
          <a:p>
            <a:r>
              <a:rPr lang="en-US" dirty="0"/>
              <a:t>T</a:t>
            </a:r>
            <a:r>
              <a:rPr lang="en-US" dirty="0" smtClean="0"/>
              <a:t>he session was initiated with a presentation of the study and a collection of demographics. Participants watched two data videos and were shown a hand-drawn storyboard to illustrate the type of expected output.</a:t>
            </a:r>
            <a:endParaRPr lang="en-US" dirty="0"/>
          </a:p>
        </p:txBody>
      </p:sp>
    </p:spTree>
    <p:extLst>
      <p:ext uri="{BB962C8B-B14F-4D97-AF65-F5344CB8AC3E}">
        <p14:creationId xmlns:p14="http://schemas.microsoft.com/office/powerpoint/2010/main" val="37178983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Results</a:t>
            </a:r>
            <a:endParaRPr lang="en-US" dirty="0"/>
          </a:p>
        </p:txBody>
      </p:sp>
      <p:pic>
        <p:nvPicPr>
          <p:cNvPr id="4" name="Content Placeholder 3" descr="Screen Shot 2015-11-09 at 11.14.17 AM.png"/>
          <p:cNvPicPr>
            <a:picLocks noGrp="1" noChangeAspect="1"/>
          </p:cNvPicPr>
          <p:nvPr>
            <p:ph idx="1"/>
          </p:nvPr>
        </p:nvPicPr>
        <p:blipFill>
          <a:blip r:embed="rId3">
            <a:extLst>
              <a:ext uri="{28A0092B-C50C-407E-A947-70E740481C1C}">
                <a14:useLocalDpi xmlns:a14="http://schemas.microsoft.com/office/drawing/2010/main" val="0"/>
              </a:ext>
            </a:extLst>
          </a:blip>
          <a:srcRect l="-63854" r="-63854"/>
          <a:stretch>
            <a:fillRect/>
          </a:stretch>
        </p:blipFill>
        <p:spPr/>
      </p:pic>
      <p:cxnSp>
        <p:nvCxnSpPr>
          <p:cNvPr id="6" name="Straight Arrow Connector 5"/>
          <p:cNvCxnSpPr/>
          <p:nvPr/>
        </p:nvCxnSpPr>
        <p:spPr>
          <a:xfrm flipH="1">
            <a:off x="2248454" y="2248103"/>
            <a:ext cx="635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30558" y="2042170"/>
            <a:ext cx="617896" cy="369332"/>
          </a:xfrm>
          <a:prstGeom prst="rect">
            <a:avLst/>
          </a:prstGeom>
          <a:noFill/>
        </p:spPr>
        <p:txBody>
          <a:bodyPr wrap="square" rtlCol="0">
            <a:spAutoFit/>
          </a:bodyPr>
          <a:lstStyle/>
          <a:p>
            <a:r>
              <a:rPr lang="en-US" dirty="0" smtClean="0"/>
              <a:t>EI+</a:t>
            </a:r>
            <a:endParaRPr lang="en-US" dirty="0"/>
          </a:p>
        </p:txBody>
      </p:sp>
      <p:cxnSp>
        <p:nvCxnSpPr>
          <p:cNvPr id="9" name="Straight Arrow Connector 8"/>
          <p:cNvCxnSpPr/>
          <p:nvPr/>
        </p:nvCxnSpPr>
        <p:spPr>
          <a:xfrm flipH="1">
            <a:off x="2248454" y="2848741"/>
            <a:ext cx="635060" cy="343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248454" y="3191962"/>
            <a:ext cx="635060" cy="514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93248" y="3003190"/>
            <a:ext cx="755206" cy="369332"/>
          </a:xfrm>
          <a:prstGeom prst="rect">
            <a:avLst/>
          </a:prstGeom>
          <a:noFill/>
        </p:spPr>
        <p:txBody>
          <a:bodyPr wrap="square" rtlCol="0">
            <a:spAutoFit/>
          </a:bodyPr>
          <a:lstStyle/>
          <a:p>
            <a:r>
              <a:rPr lang="en-US" dirty="0" smtClean="0"/>
              <a:t>E+I+P</a:t>
            </a:r>
            <a:endParaRPr lang="en-US" dirty="0"/>
          </a:p>
        </p:txBody>
      </p:sp>
    </p:spTree>
    <p:extLst>
      <p:ext uri="{BB962C8B-B14F-4D97-AF65-F5344CB8AC3E}">
        <p14:creationId xmlns:p14="http://schemas.microsoft.com/office/powerpoint/2010/main" val="22678121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099"/>
            <a:ext cx="8229600" cy="1143000"/>
          </a:xfrm>
        </p:spPr>
        <p:txBody>
          <a:bodyPr>
            <a:normAutofit fontScale="90000"/>
          </a:bodyPr>
          <a:lstStyle/>
          <a:p>
            <a:r>
              <a:rPr lang="en-US" i="1" dirty="0"/>
              <a:t>Characterizing the Storyboarding </a:t>
            </a:r>
            <a:r>
              <a:rPr lang="en-US" i="1" dirty="0" smtClean="0"/>
              <a:t>Process</a:t>
            </a:r>
            <a:endParaRPr lang="en-US" i="1" dirty="0"/>
          </a:p>
        </p:txBody>
      </p:sp>
      <p:sp>
        <p:nvSpPr>
          <p:cNvPr id="3" name="Content Placeholder 2"/>
          <p:cNvSpPr>
            <a:spLocks noGrp="1"/>
          </p:cNvSpPr>
          <p:nvPr>
            <p:ph idx="1"/>
          </p:nvPr>
        </p:nvSpPr>
        <p:spPr/>
        <p:txBody>
          <a:bodyPr/>
          <a:lstStyle/>
          <a:p>
            <a:pPr marL="0" indent="0">
              <a:buNone/>
            </a:pPr>
            <a:r>
              <a:rPr lang="en-US" dirty="0" smtClean="0"/>
              <a:t>Participants engaged in four main </a:t>
            </a:r>
            <a:r>
              <a:rPr lang="en-US" dirty="0"/>
              <a:t>a</a:t>
            </a:r>
            <a:r>
              <a:rPr lang="en-US" dirty="0" smtClean="0"/>
              <a:t>ctivities:</a:t>
            </a:r>
            <a:endParaRPr lang="en-US" b="1" dirty="0" smtClean="0"/>
          </a:p>
          <a:p>
            <a:pPr marL="514350" indent="-514350">
              <a:buFont typeface="+mj-lt"/>
              <a:buAutoNum type="arabicPeriod"/>
            </a:pPr>
            <a:r>
              <a:rPr lang="en-US" dirty="0" smtClean="0"/>
              <a:t>reading </a:t>
            </a:r>
            <a:r>
              <a:rPr lang="en-US" dirty="0"/>
              <a:t>and interpreting data </a:t>
            </a:r>
            <a:endParaRPr lang="en-US" dirty="0" smtClean="0"/>
          </a:p>
          <a:p>
            <a:pPr marL="514350" indent="-514350">
              <a:buFont typeface="+mj-lt"/>
              <a:buAutoNum type="arabicPeriod"/>
            </a:pPr>
            <a:r>
              <a:rPr lang="en-US" dirty="0"/>
              <a:t>selecting data and corresponding visualizations </a:t>
            </a:r>
            <a:endParaRPr lang="en-US" dirty="0" smtClean="0"/>
          </a:p>
          <a:p>
            <a:pPr marL="514350" indent="-514350">
              <a:buFont typeface="+mj-lt"/>
              <a:buAutoNum type="arabicPeriod"/>
            </a:pPr>
            <a:r>
              <a:rPr lang="en-US" dirty="0"/>
              <a:t>crafting the narrative structure </a:t>
            </a:r>
            <a:endParaRPr lang="en-US" dirty="0" smtClean="0"/>
          </a:p>
          <a:p>
            <a:pPr marL="514350" indent="-514350">
              <a:buFont typeface="+mj-lt"/>
              <a:buAutoNum type="arabicPeriod"/>
            </a:pPr>
            <a:r>
              <a:rPr lang="en-US" dirty="0"/>
              <a:t>integrating strategies to engage viewers </a:t>
            </a:r>
            <a:endParaRPr lang="en-US" dirty="0" smtClean="0"/>
          </a:p>
          <a:p>
            <a:endParaRPr lang="en-US" dirty="0"/>
          </a:p>
        </p:txBody>
      </p:sp>
    </p:spTree>
    <p:extLst>
      <p:ext uri="{BB962C8B-B14F-4D97-AF65-F5344CB8AC3E}">
        <p14:creationId xmlns:p14="http://schemas.microsoft.com/office/powerpoint/2010/main" val="10200873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i="1" dirty="0" smtClean="0"/>
              <a:t>Characterizing the Storyboarding Process</a:t>
            </a:r>
            <a:endParaRPr lang="en-US" i="1" dirty="0"/>
          </a:p>
        </p:txBody>
      </p:sp>
      <p:pic>
        <p:nvPicPr>
          <p:cNvPr id="4" name="Content Placeholder 3" descr="Screen Shot 2015-11-09 at 11.15.29 AM.png"/>
          <p:cNvPicPr>
            <a:picLocks noGrp="1" noChangeAspect="1"/>
          </p:cNvPicPr>
          <p:nvPr>
            <p:ph idx="1"/>
          </p:nvPr>
        </p:nvPicPr>
        <p:blipFill>
          <a:blip r:embed="rId2">
            <a:extLst>
              <a:ext uri="{28A0092B-C50C-407E-A947-70E740481C1C}">
                <a14:useLocalDpi xmlns:a14="http://schemas.microsoft.com/office/drawing/2010/main" val="0"/>
              </a:ext>
            </a:extLst>
          </a:blip>
          <a:srcRect t="-32574" b="-32574"/>
          <a:stretch>
            <a:fillRect/>
          </a:stretch>
        </p:blipFill>
        <p:spPr/>
      </p:pic>
    </p:spTree>
    <p:extLst>
      <p:ext uri="{BB962C8B-B14F-4D97-AF65-F5344CB8AC3E}">
        <p14:creationId xmlns:p14="http://schemas.microsoft.com/office/powerpoint/2010/main" val="40584124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Observations</a:t>
            </a:r>
            <a:endParaRPr lang="en-US" dirty="0"/>
          </a:p>
        </p:txBody>
      </p:sp>
      <p:sp>
        <p:nvSpPr>
          <p:cNvPr id="3" name="Content Placeholder 2"/>
          <p:cNvSpPr>
            <a:spLocks noGrp="1"/>
          </p:cNvSpPr>
          <p:nvPr>
            <p:ph idx="1"/>
          </p:nvPr>
        </p:nvSpPr>
        <p:spPr/>
        <p:txBody>
          <a:bodyPr>
            <a:normAutofit/>
          </a:bodyPr>
          <a:lstStyle/>
          <a:p>
            <a:r>
              <a:rPr lang="en-US" dirty="0"/>
              <a:t>C</a:t>
            </a:r>
            <a:r>
              <a:rPr lang="en-US" dirty="0" smtClean="0"/>
              <a:t>reation </a:t>
            </a:r>
            <a:r>
              <a:rPr lang="en-US" dirty="0"/>
              <a:t>process was </a:t>
            </a:r>
            <a:r>
              <a:rPr lang="en-US" b="1" dirty="0"/>
              <a:t>non-linear</a:t>
            </a:r>
            <a:r>
              <a:rPr lang="en-US" dirty="0"/>
              <a:t>. Participants in all eight sessions alternated between different set of activities. </a:t>
            </a:r>
            <a:endParaRPr lang="en-US" dirty="0" smtClean="0"/>
          </a:p>
          <a:p>
            <a:r>
              <a:rPr lang="en-US" dirty="0" smtClean="0"/>
              <a:t>Process was </a:t>
            </a:r>
            <a:r>
              <a:rPr lang="en-US" b="1" dirty="0" smtClean="0"/>
              <a:t>iterative</a:t>
            </a:r>
            <a:r>
              <a:rPr lang="en-US" dirty="0" smtClean="0"/>
              <a:t>. Participants crafted </a:t>
            </a:r>
            <a:r>
              <a:rPr lang="en-US" dirty="0"/>
              <a:t>an end-to-end narrative structure with a first set of data and visualizations and iteratively </a:t>
            </a:r>
            <a:r>
              <a:rPr lang="en-US" dirty="0" smtClean="0"/>
              <a:t>added </a:t>
            </a:r>
            <a:r>
              <a:rPr lang="en-US" dirty="0"/>
              <a:t>to their </a:t>
            </a:r>
            <a:r>
              <a:rPr lang="en-US" dirty="0" smtClean="0"/>
              <a:t>storyboards. </a:t>
            </a:r>
          </a:p>
          <a:p>
            <a:endParaRPr lang="en-US" dirty="0"/>
          </a:p>
        </p:txBody>
      </p:sp>
    </p:spTree>
    <p:extLst>
      <p:ext uri="{BB962C8B-B14F-4D97-AF65-F5344CB8AC3E}">
        <p14:creationId xmlns:p14="http://schemas.microsoft.com/office/powerpoint/2010/main" val="17461938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1385"/>
            <a:ext cx="8229600" cy="1904820"/>
          </a:xfrm>
        </p:spPr>
        <p:txBody>
          <a:bodyPr>
            <a:noAutofit/>
          </a:bodyPr>
          <a:lstStyle/>
          <a:p>
            <a:r>
              <a:rPr lang="en-US" i="1" dirty="0" smtClean="0"/>
              <a:t>Part 3</a:t>
            </a:r>
            <a:br>
              <a:rPr lang="en-US" i="1" dirty="0" smtClean="0"/>
            </a:br>
            <a:r>
              <a:rPr lang="en-US" i="1" dirty="0" smtClean="0"/>
              <a:t>Design Recommendation for a data video authoring tool for novices</a:t>
            </a:r>
            <a:endParaRPr lang="en-US" i="1" dirty="0"/>
          </a:p>
        </p:txBody>
      </p:sp>
    </p:spTree>
    <p:extLst>
      <p:ext uri="{BB962C8B-B14F-4D97-AF65-F5344CB8AC3E}">
        <p14:creationId xmlns:p14="http://schemas.microsoft.com/office/powerpoint/2010/main" val="1997377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Visualization types</a:t>
            </a:r>
            <a:endParaRPr lang="en-US" i="1" dirty="0"/>
          </a:p>
        </p:txBody>
      </p:sp>
      <p:sp>
        <p:nvSpPr>
          <p:cNvPr id="3" name="Content Placeholder 2"/>
          <p:cNvSpPr>
            <a:spLocks noGrp="1"/>
          </p:cNvSpPr>
          <p:nvPr>
            <p:ph idx="1"/>
          </p:nvPr>
        </p:nvSpPr>
        <p:spPr/>
        <p:txBody>
          <a:bodyPr>
            <a:normAutofit fontScale="92500"/>
          </a:bodyPr>
          <a:lstStyle/>
          <a:p>
            <a:r>
              <a:rPr lang="en-US" dirty="0"/>
              <a:t>M</a:t>
            </a:r>
            <a:r>
              <a:rPr lang="en-US" dirty="0" smtClean="0"/>
              <a:t>ost videos rely on only a few types of well-known visualizations (e.g. bar charts, pictographs, and maps). Limit novice </a:t>
            </a:r>
            <a:r>
              <a:rPr lang="en-US" dirty="0"/>
              <a:t>designers to a small set of commonly used visualization types but </a:t>
            </a:r>
            <a:r>
              <a:rPr lang="en-US" dirty="0" smtClean="0"/>
              <a:t>give them </a:t>
            </a:r>
            <a:r>
              <a:rPr lang="en-US" dirty="0"/>
              <a:t>the flexibility to customize their rendering options and color </a:t>
            </a:r>
            <a:r>
              <a:rPr lang="en-US" dirty="0" smtClean="0"/>
              <a:t>palette.</a:t>
            </a:r>
          </a:p>
          <a:p>
            <a:r>
              <a:rPr lang="en-US" dirty="0"/>
              <a:t>P</a:t>
            </a:r>
            <a:r>
              <a:rPr lang="en-US" dirty="0" smtClean="0"/>
              <a:t>ictographs are </a:t>
            </a:r>
            <a:r>
              <a:rPr lang="en-US" dirty="0"/>
              <a:t>heavily present in data videos and </a:t>
            </a:r>
            <a:r>
              <a:rPr lang="en-US" dirty="0" smtClean="0"/>
              <a:t>should be made available in the data </a:t>
            </a:r>
            <a:r>
              <a:rPr lang="en-US" dirty="0"/>
              <a:t>video authoring software. </a:t>
            </a:r>
            <a:endParaRPr lang="en-US" dirty="0" smtClean="0"/>
          </a:p>
          <a:p>
            <a:endParaRPr lang="en-US" dirty="0" smtClean="0"/>
          </a:p>
          <a:p>
            <a:endParaRPr lang="en-US" dirty="0"/>
          </a:p>
        </p:txBody>
      </p:sp>
    </p:spTree>
    <p:extLst>
      <p:ext uri="{BB962C8B-B14F-4D97-AF65-F5344CB8AC3E}">
        <p14:creationId xmlns:p14="http://schemas.microsoft.com/office/powerpoint/2010/main" val="19498431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Attention Cues</a:t>
            </a:r>
            <a:endParaRPr lang="en-US" i="1" dirty="0"/>
          </a:p>
        </p:txBody>
      </p:sp>
      <p:sp>
        <p:nvSpPr>
          <p:cNvPr id="3" name="Content Placeholder 2"/>
          <p:cNvSpPr>
            <a:spLocks noGrp="1"/>
          </p:cNvSpPr>
          <p:nvPr>
            <p:ph idx="1"/>
          </p:nvPr>
        </p:nvSpPr>
        <p:spPr/>
        <p:txBody>
          <a:bodyPr>
            <a:normAutofit lnSpcReduction="10000"/>
          </a:bodyPr>
          <a:lstStyle/>
          <a:p>
            <a:r>
              <a:rPr lang="en-US" dirty="0" smtClean="0"/>
              <a:t>Along with camera </a:t>
            </a:r>
            <a:r>
              <a:rPr lang="en-US" dirty="0"/>
              <a:t>effects, highlighting, and text </a:t>
            </a:r>
            <a:r>
              <a:rPr lang="en-US" dirty="0" smtClean="0"/>
              <a:t>animations data </a:t>
            </a:r>
            <a:r>
              <a:rPr lang="en-US" dirty="0"/>
              <a:t>video authoring </a:t>
            </a:r>
            <a:r>
              <a:rPr lang="en-US" dirty="0" smtClean="0"/>
              <a:t>tools should </a:t>
            </a:r>
            <a:r>
              <a:rPr lang="en-US" dirty="0"/>
              <a:t>also provide support for </a:t>
            </a:r>
            <a:r>
              <a:rPr lang="en-US" dirty="0" smtClean="0"/>
              <a:t>voice </a:t>
            </a:r>
            <a:r>
              <a:rPr lang="en-US" dirty="0"/>
              <a:t>narration and soundtrack which are present in almost all data </a:t>
            </a:r>
            <a:r>
              <a:rPr lang="en-US" dirty="0" smtClean="0"/>
              <a:t>videos.</a:t>
            </a:r>
          </a:p>
          <a:p>
            <a:r>
              <a:rPr lang="en-US" dirty="0" smtClean="0"/>
              <a:t>Guide </a:t>
            </a:r>
            <a:r>
              <a:rPr lang="en-US" dirty="0"/>
              <a:t>authors into using an explicit narrative structure for their </a:t>
            </a:r>
            <a:r>
              <a:rPr lang="en-US" dirty="0" smtClean="0"/>
              <a:t>videos by giving </a:t>
            </a:r>
            <a:r>
              <a:rPr lang="en-US" dirty="0"/>
              <a:t>hints on the type, frequency and strength of attention cues they can </a:t>
            </a:r>
            <a:r>
              <a:rPr lang="en-US" dirty="0" smtClean="0"/>
              <a:t>use.</a:t>
            </a:r>
            <a:endParaRPr lang="en-US" dirty="0"/>
          </a:p>
        </p:txBody>
      </p:sp>
    </p:spTree>
    <p:extLst>
      <p:ext uri="{BB962C8B-B14F-4D97-AF65-F5344CB8AC3E}">
        <p14:creationId xmlns:p14="http://schemas.microsoft.com/office/powerpoint/2010/main" val="42381896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Overview</a:t>
            </a:r>
            <a:endParaRPr lang="en-US" i="1" dirty="0"/>
          </a:p>
        </p:txBody>
      </p:sp>
      <p:sp>
        <p:nvSpPr>
          <p:cNvPr id="3" name="Content Placeholder 2"/>
          <p:cNvSpPr>
            <a:spLocks noGrp="1"/>
          </p:cNvSpPr>
          <p:nvPr>
            <p:ph idx="1"/>
          </p:nvPr>
        </p:nvSpPr>
        <p:spPr/>
        <p:txBody>
          <a:bodyPr>
            <a:normAutofit fontScale="85000" lnSpcReduction="10000"/>
          </a:bodyPr>
          <a:lstStyle/>
          <a:p>
            <a:r>
              <a:rPr lang="en-US" dirty="0" smtClean="0"/>
              <a:t>Three part study</a:t>
            </a:r>
          </a:p>
          <a:p>
            <a:pPr marL="514350" indent="-514350">
              <a:buFont typeface="+mj-lt"/>
              <a:buAutoNum type="arabicPeriod"/>
            </a:pPr>
            <a:r>
              <a:rPr lang="en-US" dirty="0"/>
              <a:t>Q</a:t>
            </a:r>
            <a:r>
              <a:rPr lang="en-US" dirty="0" smtClean="0"/>
              <a:t>ualitative examination of the narrative structures in 50 professional data videos collected from a range of reputable sources.</a:t>
            </a:r>
          </a:p>
          <a:p>
            <a:pPr marL="514350" indent="-514350">
              <a:buFont typeface="+mj-lt"/>
              <a:buAutoNum type="arabicPeriod"/>
            </a:pPr>
            <a:r>
              <a:rPr lang="en-US" dirty="0"/>
              <a:t>W</a:t>
            </a:r>
            <a:r>
              <a:rPr lang="en-US" dirty="0" smtClean="0"/>
              <a:t>orkshops with experienced storytellers from cinematography, graphics design and screenplay writing were conducted in which they were observed while they created storyboards for data videos. </a:t>
            </a:r>
          </a:p>
          <a:p>
            <a:pPr marL="514350" indent="-514350">
              <a:buFont typeface="+mj-lt"/>
              <a:buAutoNum type="arabicPeriod"/>
            </a:pPr>
            <a:r>
              <a:rPr lang="en-US" dirty="0" smtClean="0"/>
              <a:t>Analyze the workshops and determine essential features for the design of an authoring tool to enable a wide audience to create data videos.</a:t>
            </a:r>
          </a:p>
          <a:p>
            <a:endParaRPr lang="en-US" dirty="0" smtClean="0"/>
          </a:p>
          <a:p>
            <a:endParaRPr lang="en-US" dirty="0" smtClean="0"/>
          </a:p>
          <a:p>
            <a:endParaRPr lang="en-US" dirty="0"/>
          </a:p>
        </p:txBody>
      </p:sp>
    </p:spTree>
    <p:extLst>
      <p:ext uri="{BB962C8B-B14F-4D97-AF65-F5344CB8AC3E}">
        <p14:creationId xmlns:p14="http://schemas.microsoft.com/office/powerpoint/2010/main" val="12755174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Narrative Structure</a:t>
            </a:r>
            <a:endParaRPr lang="en-US" i="1" dirty="0"/>
          </a:p>
        </p:txBody>
      </p:sp>
      <p:sp>
        <p:nvSpPr>
          <p:cNvPr id="3" name="Content Placeholder 2"/>
          <p:cNvSpPr>
            <a:spLocks noGrp="1"/>
          </p:cNvSpPr>
          <p:nvPr>
            <p:ph idx="1"/>
          </p:nvPr>
        </p:nvSpPr>
        <p:spPr/>
        <p:txBody>
          <a:bodyPr>
            <a:normAutofit fontScale="85000" lnSpcReduction="20000"/>
          </a:bodyPr>
          <a:lstStyle/>
          <a:p>
            <a:r>
              <a:rPr lang="en-US" dirty="0"/>
              <a:t>I</a:t>
            </a:r>
            <a:r>
              <a:rPr lang="en-US" dirty="0" smtClean="0"/>
              <a:t>dentifying </a:t>
            </a:r>
            <a:r>
              <a:rPr lang="en-US" dirty="0"/>
              <a:t>different building blocks of a narrative (Establisher, Initial, Peak, and Release) could play a central role in a data video authoring tool. Making these building blocks explicit and suggesting the types of content commonly used in them, as well as their </a:t>
            </a:r>
            <a:r>
              <a:rPr lang="en-US" dirty="0" smtClean="0"/>
              <a:t>duration</a:t>
            </a:r>
            <a:r>
              <a:rPr lang="en-US" dirty="0"/>
              <a:t>, </a:t>
            </a:r>
            <a:r>
              <a:rPr lang="en-US" dirty="0" smtClean="0"/>
              <a:t>could streamline </a:t>
            </a:r>
            <a:r>
              <a:rPr lang="en-US" dirty="0"/>
              <a:t>the process</a:t>
            </a:r>
            <a:r>
              <a:rPr lang="en-US" dirty="0" smtClean="0"/>
              <a:t>.</a:t>
            </a:r>
          </a:p>
          <a:p>
            <a:r>
              <a:rPr lang="en-US" dirty="0" smtClean="0"/>
              <a:t>An authoring tool with storyboarding facilities based on rapid sketching may help in capturing the authors’ initial vision and allow iterative refinement. Such a tool can also integrate features to enable authors to easily go back and forth between different storyboarding activities.</a:t>
            </a:r>
          </a:p>
          <a:p>
            <a:endParaRPr lang="en-US" dirty="0" smtClean="0"/>
          </a:p>
          <a:p>
            <a:endParaRPr lang="en-US" dirty="0" smtClean="0"/>
          </a:p>
          <a:p>
            <a:endParaRPr lang="en-US" dirty="0"/>
          </a:p>
        </p:txBody>
      </p:sp>
    </p:spTree>
    <p:extLst>
      <p:ext uri="{BB962C8B-B14F-4D97-AF65-F5344CB8AC3E}">
        <p14:creationId xmlns:p14="http://schemas.microsoft.com/office/powerpoint/2010/main" val="13933546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Discussion and Limitations</a:t>
            </a:r>
            <a:endParaRPr lang="en-US" i="1" dirty="0"/>
          </a:p>
        </p:txBody>
      </p:sp>
      <p:sp>
        <p:nvSpPr>
          <p:cNvPr id="3" name="Content Placeholder 2"/>
          <p:cNvSpPr>
            <a:spLocks noGrp="1"/>
          </p:cNvSpPr>
          <p:nvPr>
            <p:ph idx="1"/>
          </p:nvPr>
        </p:nvSpPr>
        <p:spPr/>
        <p:txBody>
          <a:bodyPr>
            <a:normAutofit/>
          </a:bodyPr>
          <a:lstStyle/>
          <a:p>
            <a:r>
              <a:rPr lang="en-US" dirty="0" smtClean="0"/>
              <a:t>The study includes analysis of a limited corpus of videos.</a:t>
            </a:r>
          </a:p>
          <a:p>
            <a:r>
              <a:rPr lang="en-US" dirty="0" smtClean="0"/>
              <a:t>Does not assess </a:t>
            </a:r>
            <a:r>
              <a:rPr lang="en-US" dirty="0"/>
              <a:t>their actual quality, whether or not they comply with best design practices, or the level of engagement of their </a:t>
            </a:r>
            <a:r>
              <a:rPr lang="en-US" dirty="0" smtClean="0"/>
              <a:t>audience.</a:t>
            </a:r>
          </a:p>
          <a:p>
            <a:r>
              <a:rPr lang="en-US" dirty="0" smtClean="0"/>
              <a:t>Does not includes participants </a:t>
            </a:r>
            <a:r>
              <a:rPr lang="en-US" dirty="0"/>
              <a:t>specializing in </a:t>
            </a:r>
            <a:r>
              <a:rPr lang="en-US" dirty="0" smtClean="0"/>
              <a:t>data visualizations in their workshops.</a:t>
            </a:r>
          </a:p>
        </p:txBody>
      </p:sp>
    </p:spTree>
    <p:extLst>
      <p:ext uri="{BB962C8B-B14F-4D97-AF65-F5344CB8AC3E}">
        <p14:creationId xmlns:p14="http://schemas.microsoft.com/office/powerpoint/2010/main" val="27165644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04696"/>
            <a:ext cx="8229600" cy="4525963"/>
          </a:xfrm>
        </p:spPr>
        <p:txBody>
          <a:bodyPr>
            <a:normAutofit/>
          </a:bodyPr>
          <a:lstStyle/>
          <a:p>
            <a:pPr marL="0" indent="0" algn="ctr">
              <a:buNone/>
            </a:pPr>
            <a:endParaRPr lang="en-US" sz="5400" dirty="0" smtClean="0"/>
          </a:p>
          <a:p>
            <a:pPr marL="0" indent="0" algn="ctr">
              <a:buNone/>
            </a:pPr>
            <a:r>
              <a:rPr lang="en-US" sz="5400" dirty="0" smtClean="0"/>
              <a:t>Part 1: </a:t>
            </a:r>
          </a:p>
          <a:p>
            <a:pPr marL="0" indent="0" algn="ctr">
              <a:buNone/>
            </a:pPr>
            <a:r>
              <a:rPr lang="en-US" sz="5400" dirty="0" smtClean="0"/>
              <a:t>Analysis of data videos</a:t>
            </a:r>
            <a:endParaRPr lang="en-US" sz="5400" dirty="0"/>
          </a:p>
        </p:txBody>
      </p:sp>
    </p:spTree>
    <p:extLst>
      <p:ext uri="{BB962C8B-B14F-4D97-AF65-F5344CB8AC3E}">
        <p14:creationId xmlns:p14="http://schemas.microsoft.com/office/powerpoint/2010/main" val="19718706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Narrative Categories</a:t>
            </a:r>
            <a:endParaRPr lang="en-US" i="1"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a:t>
            </a:r>
            <a:r>
              <a:rPr lang="en-US" dirty="0" smtClean="0"/>
              <a:t>he videos were analyzed around </a:t>
            </a:r>
            <a:r>
              <a:rPr lang="en-US" dirty="0"/>
              <a:t>four main narrative categories: </a:t>
            </a:r>
            <a:r>
              <a:rPr lang="en-US" i="1" dirty="0"/>
              <a:t>Establisher, Initial, Peak, </a:t>
            </a:r>
            <a:r>
              <a:rPr lang="en-US" dirty="0"/>
              <a:t>and </a:t>
            </a:r>
            <a:r>
              <a:rPr lang="en-US" i="1" dirty="0"/>
              <a:t>Release</a:t>
            </a:r>
            <a:r>
              <a:rPr lang="en-US" dirty="0"/>
              <a:t>. </a:t>
            </a:r>
            <a:endParaRPr lang="en-US" dirty="0" smtClean="0"/>
          </a:p>
          <a:p>
            <a:r>
              <a:rPr lang="en-US" i="1" dirty="0" smtClean="0"/>
              <a:t>Establisher </a:t>
            </a:r>
            <a:r>
              <a:rPr lang="en-US" dirty="0" smtClean="0"/>
              <a:t>(E): sequences that “provide referential information without engaging them in the actions or events of a narrative.” </a:t>
            </a:r>
          </a:p>
          <a:p>
            <a:r>
              <a:rPr lang="en-US" i="1" dirty="0" smtClean="0"/>
              <a:t>Initial </a:t>
            </a:r>
            <a:r>
              <a:rPr lang="en-US" dirty="0" smtClean="0"/>
              <a:t>(I): sequences that “set the action or event in motion.” </a:t>
            </a:r>
          </a:p>
          <a:p>
            <a:r>
              <a:rPr lang="en-US" i="1" dirty="0" smtClean="0"/>
              <a:t>Peak </a:t>
            </a:r>
            <a:r>
              <a:rPr lang="en-US" dirty="0" smtClean="0"/>
              <a:t>(P): sequences where “the most important things happen; the culmination of an event or the confluence of numerous events.” </a:t>
            </a:r>
          </a:p>
          <a:p>
            <a:r>
              <a:rPr lang="en-US" i="1" dirty="0" smtClean="0"/>
              <a:t>Release </a:t>
            </a:r>
            <a:r>
              <a:rPr lang="en-US" dirty="0" smtClean="0"/>
              <a:t>(R): sequences that show “the aftermath of the Peak.” </a:t>
            </a:r>
          </a:p>
          <a:p>
            <a:pPr marL="0" indent="0">
              <a:buNone/>
            </a:pPr>
            <a:endParaRPr lang="en-US" dirty="0" smtClean="0"/>
          </a:p>
          <a:p>
            <a:endParaRPr lang="en-US" dirty="0"/>
          </a:p>
        </p:txBody>
      </p:sp>
    </p:spTree>
    <p:extLst>
      <p:ext uri="{BB962C8B-B14F-4D97-AF65-F5344CB8AC3E}">
        <p14:creationId xmlns:p14="http://schemas.microsoft.com/office/powerpoint/2010/main" val="38331789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Narrative Categories</a:t>
            </a:r>
            <a:endParaRPr lang="en-US" i="1" dirty="0"/>
          </a:p>
        </p:txBody>
      </p:sp>
      <p:pic>
        <p:nvPicPr>
          <p:cNvPr id="4" name="Content Placeholder 3" descr="Screen Shot 2015-11-09 at 11.43.55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303" b="51869"/>
          <a:stretch/>
        </p:blipFill>
        <p:spPr>
          <a:xfrm>
            <a:off x="457200" y="1119689"/>
            <a:ext cx="8229600" cy="4594225"/>
          </a:xfrm>
        </p:spPr>
      </p:pic>
      <p:sp>
        <p:nvSpPr>
          <p:cNvPr id="5" name="TextBox 4"/>
          <p:cNvSpPr txBox="1"/>
          <p:nvPr/>
        </p:nvSpPr>
        <p:spPr>
          <a:xfrm>
            <a:off x="3861849" y="5959004"/>
            <a:ext cx="4977493" cy="369332"/>
          </a:xfrm>
          <a:prstGeom prst="rect">
            <a:avLst/>
          </a:prstGeom>
          <a:noFill/>
        </p:spPr>
        <p:txBody>
          <a:bodyPr wrap="square" rtlCol="0">
            <a:spAutoFit/>
          </a:bodyPr>
          <a:lstStyle/>
          <a:p>
            <a:r>
              <a:rPr lang="en-US" dirty="0" smtClean="0"/>
              <a:t>Source: Visual Narrative Structure et. al. Neil Cohn</a:t>
            </a:r>
            <a:endParaRPr lang="en-US" dirty="0"/>
          </a:p>
        </p:txBody>
      </p:sp>
    </p:spTree>
    <p:extLst>
      <p:ext uri="{BB962C8B-B14F-4D97-AF65-F5344CB8AC3E}">
        <p14:creationId xmlns:p14="http://schemas.microsoft.com/office/powerpoint/2010/main" val="15683681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a:t>Narrative Structure </a:t>
            </a:r>
            <a:r>
              <a:rPr lang="en-US" i="1" dirty="0" smtClean="0"/>
              <a:t>Patterns</a:t>
            </a:r>
            <a:endParaRPr lang="en-US" dirty="0"/>
          </a:p>
        </p:txBody>
      </p:sp>
      <p:sp>
        <p:nvSpPr>
          <p:cNvPr id="3" name="Content Placeholder 2"/>
          <p:cNvSpPr>
            <a:spLocks noGrp="1"/>
          </p:cNvSpPr>
          <p:nvPr>
            <p:ph idx="1"/>
          </p:nvPr>
        </p:nvSpPr>
        <p:spPr>
          <a:xfrm>
            <a:off x="457200" y="1600201"/>
            <a:ext cx="8105266" cy="1039549"/>
          </a:xfrm>
        </p:spPr>
        <p:txBody>
          <a:bodyPr>
            <a:normAutofit fontScale="85000" lnSpcReduction="10000"/>
          </a:bodyPr>
          <a:lstStyle/>
          <a:p>
            <a:r>
              <a:rPr lang="en-US" dirty="0" smtClean="0"/>
              <a:t>[</a:t>
            </a:r>
            <a:r>
              <a:rPr lang="en-US" dirty="0"/>
              <a:t>Element+] where Element is one of {E,I,P,R} and the “+” sign indicates repetition of the preceding element</a:t>
            </a:r>
            <a:r>
              <a:rPr lang="en-US" dirty="0" smtClean="0"/>
              <a:t>.</a:t>
            </a:r>
          </a:p>
        </p:txBody>
      </p:sp>
      <p:pic>
        <p:nvPicPr>
          <p:cNvPr id="4" name="Picture 3" descr="Screen Shot 2015-11-09 at 10.37.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04" y="2498994"/>
            <a:ext cx="5912178" cy="3595082"/>
          </a:xfrm>
          <a:prstGeom prst="rect">
            <a:avLst/>
          </a:prstGeom>
        </p:spPr>
      </p:pic>
    </p:spTree>
    <p:extLst>
      <p:ext uri="{BB962C8B-B14F-4D97-AF65-F5344CB8AC3E}">
        <p14:creationId xmlns:p14="http://schemas.microsoft.com/office/powerpoint/2010/main" val="40449302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i="1" dirty="0" smtClean="0"/>
              <a:t>Characterizing the Content of Data Videos</a:t>
            </a:r>
            <a:endParaRPr lang="en-US" dirty="0"/>
          </a:p>
        </p:txBody>
      </p:sp>
      <p:pic>
        <p:nvPicPr>
          <p:cNvPr id="4" name="Content Placeholder 3" descr="Screen Shot 2015-11-09 at 10.38.53 AM.png"/>
          <p:cNvPicPr>
            <a:picLocks noGrp="1" noChangeAspect="1"/>
          </p:cNvPicPr>
          <p:nvPr>
            <p:ph idx="1"/>
          </p:nvPr>
        </p:nvPicPr>
        <p:blipFill>
          <a:blip r:embed="rId3">
            <a:extLst>
              <a:ext uri="{28A0092B-C50C-407E-A947-70E740481C1C}">
                <a14:useLocalDpi xmlns:a14="http://schemas.microsoft.com/office/drawing/2010/main" val="0"/>
              </a:ext>
            </a:extLst>
          </a:blip>
          <a:srcRect t="-25802" b="-25802"/>
          <a:stretch>
            <a:fillRect/>
          </a:stretch>
        </p:blipFill>
        <p:spPr/>
      </p:pic>
    </p:spTree>
    <p:extLst>
      <p:ext uri="{BB962C8B-B14F-4D97-AF65-F5344CB8AC3E}">
        <p14:creationId xmlns:p14="http://schemas.microsoft.com/office/powerpoint/2010/main" val="42659113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Composition of Narrative Categories </a:t>
            </a:r>
            <a:endParaRPr lang="en-US" dirty="0"/>
          </a:p>
        </p:txBody>
      </p:sp>
      <p:pic>
        <p:nvPicPr>
          <p:cNvPr id="4" name="Content Placeholder 3" descr="Screen Shot 2015-11-09 at 10.48.41 AM.png"/>
          <p:cNvPicPr>
            <a:picLocks noGrp="1" noChangeAspect="1"/>
          </p:cNvPicPr>
          <p:nvPr>
            <p:ph idx="1"/>
          </p:nvPr>
        </p:nvPicPr>
        <p:blipFill>
          <a:blip r:embed="rId2">
            <a:extLst>
              <a:ext uri="{28A0092B-C50C-407E-A947-70E740481C1C}">
                <a14:useLocalDpi xmlns:a14="http://schemas.microsoft.com/office/drawing/2010/main" val="0"/>
              </a:ext>
            </a:extLst>
          </a:blip>
          <a:srcRect t="-11866" b="-11866"/>
          <a:stretch>
            <a:fillRect/>
          </a:stretch>
        </p:blipFill>
        <p:spPr>
          <a:xfrm>
            <a:off x="457200" y="2940050"/>
            <a:ext cx="8229600" cy="3186113"/>
          </a:xfrm>
        </p:spPr>
      </p:pic>
      <p:sp>
        <p:nvSpPr>
          <p:cNvPr id="5" name="TextBox 4"/>
          <p:cNvSpPr txBox="1"/>
          <p:nvPr/>
        </p:nvSpPr>
        <p:spPr>
          <a:xfrm>
            <a:off x="649111" y="1608667"/>
            <a:ext cx="7563556" cy="1733808"/>
          </a:xfrm>
          <a:prstGeom prst="rect">
            <a:avLst/>
          </a:prstGeom>
          <a:noFill/>
        </p:spPr>
        <p:txBody>
          <a:bodyPr wrap="square" rtlCol="0">
            <a:spAutoFit/>
          </a:bodyPr>
          <a:lstStyle/>
          <a:p>
            <a:r>
              <a:rPr lang="en-US" sz="3200" i="1" baseline="30000" dirty="0" smtClean="0"/>
              <a:t>Initial </a:t>
            </a:r>
            <a:r>
              <a:rPr lang="en-US" sz="3200" baseline="30000" dirty="0"/>
              <a:t>category is the most prominent in data videos </a:t>
            </a:r>
            <a:r>
              <a:rPr lang="en-US" sz="3200" baseline="30000" dirty="0" smtClean="0"/>
              <a:t>implying </a:t>
            </a:r>
            <a:r>
              <a:rPr lang="en-US" sz="3200" baseline="30000" dirty="0"/>
              <a:t>that the structures in the data videos break away from the traditional narrative structures in which the Initial category is shorter in duration stretching up to the middle of the narrative where the Peak </a:t>
            </a:r>
            <a:r>
              <a:rPr lang="en-US" sz="3200" baseline="30000" dirty="0" smtClean="0"/>
              <a:t>is.</a:t>
            </a:r>
            <a:endParaRPr lang="en-US" sz="3200" dirty="0"/>
          </a:p>
        </p:txBody>
      </p:sp>
    </p:spTree>
    <p:extLst>
      <p:ext uri="{BB962C8B-B14F-4D97-AF65-F5344CB8AC3E}">
        <p14:creationId xmlns:p14="http://schemas.microsoft.com/office/powerpoint/2010/main" val="6023645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Characterizing the Content of Data Videos </a:t>
            </a:r>
          </a:p>
        </p:txBody>
      </p:sp>
      <p:pic>
        <p:nvPicPr>
          <p:cNvPr id="4" name="Content Placeholder 3" descr="Screen Shot 2015-11-09 at 10.26.47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7436" r="-17436"/>
          <a:stretch/>
        </p:blipFill>
        <p:spPr>
          <a:xfrm>
            <a:off x="457200" y="1812925"/>
            <a:ext cx="8229600" cy="4394200"/>
          </a:xfrm>
        </p:spPr>
      </p:pic>
      <p:sp>
        <p:nvSpPr>
          <p:cNvPr id="5" name="TextBox 4"/>
          <p:cNvSpPr txBox="1"/>
          <p:nvPr/>
        </p:nvSpPr>
        <p:spPr>
          <a:xfrm>
            <a:off x="1012663" y="1417638"/>
            <a:ext cx="6831181" cy="646331"/>
          </a:xfrm>
          <a:prstGeom prst="rect">
            <a:avLst/>
          </a:prstGeom>
          <a:noFill/>
        </p:spPr>
        <p:txBody>
          <a:bodyPr wrap="square" rtlCol="0">
            <a:spAutoFit/>
          </a:bodyPr>
          <a:lstStyle/>
          <a:p>
            <a:r>
              <a:rPr lang="en-US" dirty="0" smtClean="0"/>
              <a:t>Content of data videos is described along the two identified dimensions: </a:t>
            </a:r>
            <a:r>
              <a:rPr lang="en-US" i="1" dirty="0" smtClean="0"/>
              <a:t>Data Visualization Types </a:t>
            </a:r>
            <a:r>
              <a:rPr lang="en-US" dirty="0" smtClean="0"/>
              <a:t>and the types of </a:t>
            </a:r>
            <a:r>
              <a:rPr lang="en-US" i="1" dirty="0" smtClean="0"/>
              <a:t>Attention Cues</a:t>
            </a:r>
            <a:r>
              <a:rPr lang="en-US" dirty="0" smtClean="0"/>
              <a:t>. </a:t>
            </a:r>
          </a:p>
        </p:txBody>
      </p:sp>
    </p:spTree>
    <p:extLst>
      <p:ext uri="{BB962C8B-B14F-4D97-AF65-F5344CB8AC3E}">
        <p14:creationId xmlns:p14="http://schemas.microsoft.com/office/powerpoint/2010/main" val="14914385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306</TotalTime>
  <Words>1779</Words>
  <Application>Microsoft Macintosh PowerPoint</Application>
  <PresentationFormat>On-screen Show (4:3)</PresentationFormat>
  <Paragraphs>104</Paragraphs>
  <Slides>21</Slides>
  <Notes>10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Understanding Data Videos: Looking at Narrative Visualization through the Cinematography Lens </vt:lpstr>
      <vt:lpstr>Overview</vt:lpstr>
      <vt:lpstr>PowerPoint Presentation</vt:lpstr>
      <vt:lpstr>Narrative Categories</vt:lpstr>
      <vt:lpstr>Narrative Categories</vt:lpstr>
      <vt:lpstr>Narrative Structure Patterns</vt:lpstr>
      <vt:lpstr>Characterizing the Content of Data Videos</vt:lpstr>
      <vt:lpstr>Composition of Narrative Categories </vt:lpstr>
      <vt:lpstr>Characterizing the Content of Data Videos </vt:lpstr>
      <vt:lpstr>PowerPoint Presentation</vt:lpstr>
      <vt:lpstr>Methodology</vt:lpstr>
      <vt:lpstr>Procedure</vt:lpstr>
      <vt:lpstr>Results</vt:lpstr>
      <vt:lpstr>Characterizing the Storyboarding Process</vt:lpstr>
      <vt:lpstr>Characterizing the Storyboarding Process</vt:lpstr>
      <vt:lpstr>Observations</vt:lpstr>
      <vt:lpstr>Part 3 Design Recommendation for a data video authoring tool for novices</vt:lpstr>
      <vt:lpstr>Visualization types</vt:lpstr>
      <vt:lpstr>Attention Cues</vt:lpstr>
      <vt:lpstr>Narrative Structure</vt:lpstr>
      <vt:lpstr>Discussion and Limitations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Data Videos: Looking at Narrative Visualization through the Cinematography Lens </dc:title>
  <dc:creator>Mukul</dc:creator>
  <cp:lastModifiedBy>Mukul</cp:lastModifiedBy>
  <cp:revision>25</cp:revision>
  <dcterms:created xsi:type="dcterms:W3CDTF">2015-11-09T14:20:18Z</dcterms:created>
  <dcterms:modified xsi:type="dcterms:W3CDTF">2015-11-10T01:48:49Z</dcterms:modified>
</cp:coreProperties>
</file>